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455" r:id="rId2"/>
    <p:sldId id="729" r:id="rId3"/>
    <p:sldId id="687" r:id="rId4"/>
    <p:sldId id="688" r:id="rId5"/>
    <p:sldId id="689" r:id="rId6"/>
    <p:sldId id="755" r:id="rId7"/>
    <p:sldId id="614" r:id="rId8"/>
    <p:sldId id="640" r:id="rId9"/>
    <p:sldId id="645" r:id="rId10"/>
    <p:sldId id="636" r:id="rId11"/>
    <p:sldId id="650" r:id="rId12"/>
    <p:sldId id="651" r:id="rId13"/>
    <p:sldId id="652" r:id="rId14"/>
    <p:sldId id="677" r:id="rId15"/>
    <p:sldId id="678" r:id="rId16"/>
    <p:sldId id="679" r:id="rId17"/>
    <p:sldId id="723" r:id="rId18"/>
    <p:sldId id="721" r:id="rId19"/>
    <p:sldId id="722" r:id="rId20"/>
    <p:sldId id="724" r:id="rId21"/>
    <p:sldId id="655" r:id="rId22"/>
    <p:sldId id="731" r:id="rId23"/>
    <p:sldId id="732" r:id="rId24"/>
    <p:sldId id="733" r:id="rId25"/>
    <p:sldId id="734" r:id="rId26"/>
    <p:sldId id="735" r:id="rId27"/>
    <p:sldId id="736" r:id="rId28"/>
    <p:sldId id="737" r:id="rId29"/>
    <p:sldId id="738" r:id="rId30"/>
    <p:sldId id="739" r:id="rId31"/>
    <p:sldId id="740" r:id="rId32"/>
    <p:sldId id="741" r:id="rId33"/>
    <p:sldId id="743" r:id="rId34"/>
    <p:sldId id="744" r:id="rId35"/>
    <p:sldId id="747" r:id="rId36"/>
    <p:sldId id="748" r:id="rId37"/>
    <p:sldId id="750" r:id="rId38"/>
    <p:sldId id="703" r:id="rId39"/>
    <p:sldId id="704" r:id="rId40"/>
    <p:sldId id="756" r:id="rId41"/>
    <p:sldId id="707" r:id="rId42"/>
    <p:sldId id="752" r:id="rId43"/>
    <p:sldId id="619" r:id="rId44"/>
    <p:sldId id="754" r:id="rId4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4D1"/>
    <a:srgbClr val="FFFE82"/>
    <a:srgbClr val="A883BB"/>
    <a:srgbClr val="00A828"/>
    <a:srgbClr val="E2301B"/>
    <a:srgbClr val="60C900"/>
    <a:srgbClr val="000000"/>
    <a:srgbClr val="114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38" autoAdjust="0"/>
    <p:restoredTop sz="94614" autoAdjust="0"/>
  </p:normalViewPr>
  <p:slideViewPr>
    <p:cSldViewPr>
      <p:cViewPr>
        <p:scale>
          <a:sx n="200" d="100"/>
          <a:sy n="200" d="100"/>
        </p:scale>
        <p:origin x="-2152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576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3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95" tIns="45290" rIns="92195" bIns="45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notes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499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8"/>
            <a:ext cx="5140325" cy="418306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53" tIns="45268" rIns="92153" bIns="4526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83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3177" tIns="46589" rIns="93177" bIns="46589"/>
          <a:lstStyle/>
          <a:p>
            <a:fld id="{078D1FD1-098E-454D-AFAE-9EB1CA5DC1C4}" type="slidenum">
              <a:rPr lang="en-US"/>
              <a:pPr/>
              <a:t>14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3177" tIns="46589" rIns="93177" bIns="46589"/>
          <a:lstStyle/>
          <a:p>
            <a:fld id="{17476284-72DF-BB42-9AF0-084E63E9F108}" type="slidenum">
              <a:rPr lang="en-US"/>
              <a:pPr/>
              <a:t>15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3177" tIns="46589" rIns="93177" bIns="46589"/>
          <a:lstStyle/>
          <a:p>
            <a:fld id="{F4E72D52-0D3E-FD43-84F7-75B9218AE5C2}" type="slidenum">
              <a:rPr lang="en-US"/>
              <a:pPr/>
              <a:t>16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17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18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19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20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181" tIns="45284" rIns="92181" bIns="45284"/>
          <a:lstStyle/>
          <a:p>
            <a:endParaRPr lang="en-US"/>
          </a:p>
        </p:txBody>
      </p:sp>
      <p:sp>
        <p:nvSpPr>
          <p:cNvPr id="5324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6438"/>
            <a:ext cx="4624388" cy="34702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6438"/>
            <a:ext cx="4624388" cy="34702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9pPr>
          </a:lstStyle>
          <a:p>
            <a:pPr eaLnBrk="1" hangingPunct="1"/>
            <a:fld id="{1F7E8A61-7F45-4448-8A16-DF8F755F4D65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29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9pPr>
          </a:lstStyle>
          <a:p>
            <a:pPr eaLnBrk="1" hangingPunct="1"/>
            <a:fld id="{EF5F1832-5E39-C94B-A1A7-B0407499FA83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31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181" tIns="45284" rIns="92181" bIns="45284"/>
          <a:lstStyle/>
          <a:p>
            <a:endParaRPr lang="en-US"/>
          </a:p>
        </p:txBody>
      </p:sp>
      <p:sp>
        <p:nvSpPr>
          <p:cNvPr id="6973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6438"/>
            <a:ext cx="4624388" cy="34702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36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6438"/>
            <a:ext cx="4624388" cy="34702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8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50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42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9325"/>
          </a:xfrm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6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181" tIns="45284" rIns="92181" bIns="45284"/>
          <a:lstStyle/>
          <a:p>
            <a:endParaRPr lang="en-US"/>
          </a:p>
        </p:txBody>
      </p:sp>
      <p:sp>
        <p:nvSpPr>
          <p:cNvPr id="5888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1EAB8D-B12A-A441-90D6-F31062B4C7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F78A5D2-24EE-D142-ADEC-AB17BDF3F6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F7A837-E718-BE42-A7D2-E3D1AA7D15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4770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1DD5D4B-B816-1640-9C39-410622B53F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EF0AC8A-89F2-9849-8003-D840826397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4770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9A0EFC58-58D8-0549-B349-FF0CE9E1AE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97D885-C432-5F41-9E18-FFB4174093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95F9C7-A772-AD4A-808D-8EA7EC8AC1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2B6AECC-3750-8545-B181-2073E289E9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510F85-201A-FA46-852E-5322CBC64C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00F76B-DD42-1644-8D10-46A9459575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F273D0-703B-714F-B7A5-843C67FF6F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36FBA7-8E36-E64F-B5B8-B73A8BC692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D693F9-A11C-F44B-8DEC-BF86D4B554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EADD9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7391400" y="-152400"/>
            <a:ext cx="1752600" cy="9906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0" y="-152400"/>
            <a:ext cx="7467600" cy="9906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F2BB1755-E88A-9C48-99DC-1EEFC8B391B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1143000" y="5334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Helvetica" charset="0"/>
              </a:rPr>
              <a:t>Project IDA (International Deployment of Accelerometers)</a:t>
            </a:r>
          </a:p>
        </p:txBody>
      </p:sp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3500" y="63500"/>
            <a:ext cx="698500" cy="698500"/>
          </a:xfrm>
          <a:prstGeom prst="rect">
            <a:avLst/>
          </a:prstGeom>
          <a:noFill/>
        </p:spPr>
      </p:pic>
      <p:sp>
        <p:nvSpPr>
          <p:cNvPr id="117770" name="Rectangle 10"/>
          <p:cNvSpPr>
            <a:spLocks noChangeArrowheads="1"/>
          </p:cNvSpPr>
          <p:nvPr/>
        </p:nvSpPr>
        <p:spPr bwMode="auto">
          <a:xfrm>
            <a:off x="1143000" y="-76200"/>
            <a:ext cx="502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600">
                <a:solidFill>
                  <a:schemeClr val="bg1"/>
                </a:solidFill>
                <a:latin typeface="Helvetica" charset="0"/>
              </a:rPr>
              <a:t>Project IDA</a:t>
            </a:r>
          </a:p>
        </p:txBody>
      </p:sp>
      <p:sp>
        <p:nvSpPr>
          <p:cNvPr id="117771" name="Oval 11"/>
          <p:cNvSpPr>
            <a:spLocks noChangeArrowheads="1"/>
          </p:cNvSpPr>
          <p:nvPr/>
        </p:nvSpPr>
        <p:spPr bwMode="auto">
          <a:xfrm>
            <a:off x="65088" y="65088"/>
            <a:ext cx="695325" cy="695325"/>
          </a:xfrm>
          <a:prstGeom prst="ellipse">
            <a:avLst/>
          </a:prstGeom>
          <a:noFill/>
          <a:ln w="158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7774" name="Picture 1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543800" y="0"/>
            <a:ext cx="1600200" cy="7715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8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Times" charset="0"/>
        <a:buChar char="•"/>
        <a:defRPr sz="2800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v"/>
        <a:defRPr sz="2400">
          <a:solidFill>
            <a:schemeClr val="accent2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hlink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deo.columbia.edu/~ekstrom/Projects/WQC//MONTHLY_HTML/V_201003_rank.html" TargetMode="External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wmf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19200"/>
            <a:ext cx="6096000" cy="4572000"/>
          </a:xfrm>
          <a:noFill/>
          <a:ln w="12700">
            <a:miter lim="800000"/>
            <a:headEnd/>
            <a:tailEnd/>
          </a:ln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Data Quality Control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of 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IRIS</a:t>
            </a:r>
            <a:r>
              <a:rPr lang="en-US" b="1" dirty="0">
                <a:solidFill>
                  <a:schemeClr val="accent2"/>
                </a:solidFill>
              </a:rPr>
              <a:t>/IDA</a:t>
            </a:r>
            <a:r>
              <a:rPr lang="en-US" b="1" dirty="0" smtClean="0">
                <a:solidFill>
                  <a:schemeClr val="accent2"/>
                </a:solidFill>
              </a:rPr>
              <a:t> GSN Data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hlink"/>
                </a:solidFill>
              </a:rPr>
              <a:t/>
            </a:r>
            <a:br>
              <a:rPr lang="en-US" sz="2800" dirty="0" smtClean="0">
                <a:solidFill>
                  <a:schemeClr val="hlink"/>
                </a:solidFill>
              </a:rPr>
            </a:br>
            <a:r>
              <a:rPr lang="en-US" sz="2800" dirty="0" smtClean="0">
                <a:solidFill>
                  <a:schemeClr val="hlink"/>
                </a:solidFill>
              </a:rPr>
              <a:t>IRIS Metadata Workshop</a:t>
            </a:r>
            <a:br>
              <a:rPr lang="en-US" sz="2800" dirty="0" smtClean="0">
                <a:solidFill>
                  <a:schemeClr val="hlink"/>
                </a:solidFill>
              </a:rPr>
            </a:br>
            <a:r>
              <a:rPr lang="en-US" sz="2000" dirty="0" smtClean="0">
                <a:solidFill>
                  <a:schemeClr val="hlink"/>
                </a:solidFill>
              </a:rPr>
              <a:t>January12, 2012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accent2"/>
                </a:solidFill>
              </a:rPr>
              <a:t>Peter Davis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hlink"/>
                </a:solidFill>
              </a:rPr>
              <a:t>Project IDA</a:t>
            </a:r>
            <a:br>
              <a:rPr lang="en-US" sz="2000" dirty="0">
                <a:solidFill>
                  <a:schemeClr val="hlink"/>
                </a:solidFill>
              </a:rPr>
            </a:br>
            <a:r>
              <a:rPr lang="en-US" sz="2000" dirty="0">
                <a:solidFill>
                  <a:schemeClr val="hlink"/>
                </a:solidFill>
              </a:rPr>
              <a:t>Scripps Institution of Oceanography</a:t>
            </a:r>
            <a:br>
              <a:rPr lang="en-US" sz="2000" dirty="0">
                <a:solidFill>
                  <a:schemeClr val="hlink"/>
                </a:solidFill>
              </a:rPr>
            </a:br>
            <a:r>
              <a:rPr lang="en-US" sz="2000" dirty="0">
                <a:solidFill>
                  <a:schemeClr val="hlink"/>
                </a:solidFill>
              </a:rPr>
              <a:t>University of California, San Diego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Text Box 2"/>
          <p:cNvSpPr txBox="1">
            <a:spLocks noChangeArrowheads="1"/>
          </p:cNvSpPr>
          <p:nvPr/>
        </p:nvSpPr>
        <p:spPr bwMode="auto">
          <a:xfrm>
            <a:off x="1524000" y="5867400"/>
            <a:ext cx="6324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Helvetica" charset="0"/>
              </a:rPr>
              <a:t>loss of 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</a:rPr>
              <a:t>vacuum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(We examine long data segments.)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pic>
        <p:nvPicPr>
          <p:cNvPr id="626691" name="Picture 3" descr="ffc plot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5" t="4057" r="2028" b="14879"/>
          <a:stretch>
            <a:fillRect/>
          </a:stretch>
        </p:blipFill>
        <p:spPr bwMode="auto">
          <a:xfrm>
            <a:off x="914400" y="914400"/>
            <a:ext cx="73152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8" name="Picture 1026" descr="ev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4086225" cy="5410200"/>
          </a:xfrm>
          <a:prstGeom prst="rect">
            <a:avLst/>
          </a:prstGeom>
          <a:noFill/>
        </p:spPr>
      </p:pic>
      <p:pic>
        <p:nvPicPr>
          <p:cNvPr id="649219" name="Picture 1027" descr="e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990600"/>
            <a:ext cx="4029075" cy="53340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71600" y="166301"/>
            <a:ext cx="632460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</a:rPr>
              <a:t>compare primary and secondary </a:t>
            </a:r>
            <a:r>
              <a:rPr lang="en-US" dirty="0" err="1" smtClean="0">
                <a:solidFill>
                  <a:schemeClr val="accent2"/>
                </a:solidFill>
                <a:latin typeface="Helvetica" charset="0"/>
              </a:rPr>
              <a:t>sensors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(We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 exploit data redundancy.)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43000" y="4648200"/>
            <a:ext cx="2667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FF0000"/>
                </a:solidFill>
                <a:latin typeface="Helvetica" charset="0"/>
              </a:rPr>
              <a:t>KS-54000 – OK</a:t>
            </a:r>
            <a:endParaRPr lang="en-US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91200" y="4495800"/>
            <a:ext cx="28194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FF0000"/>
                </a:solidFill>
                <a:latin typeface="Helvetica" charset="0"/>
              </a:rPr>
              <a:t>STS2 – failed</a:t>
            </a:r>
            <a:endParaRPr lang="en-US" b="1" i="1" dirty="0">
              <a:solidFill>
                <a:srgbClr val="FF00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58" name="Picture 1026" descr="wra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04800"/>
            <a:ext cx="7327900" cy="5495925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00200" y="5943600"/>
            <a:ext cx="6324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</a:rPr>
              <a:t>problems unique to tri-axial sensors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077200" y="914400"/>
            <a:ext cx="685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STS2 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77200" y="3581400"/>
            <a:ext cx="685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STS2 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077200" y="2057400"/>
            <a:ext cx="685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STS2 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077200" y="4267200"/>
            <a:ext cx="9906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KS-54000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077200" y="1524000"/>
            <a:ext cx="9906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KS-54000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077200" y="2819400"/>
            <a:ext cx="9906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KS-54000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4" name="Picture 1026" descr="wr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14400"/>
            <a:ext cx="7239000" cy="542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Seismometer masses saturated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07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76400"/>
            <a:ext cx="774338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Excessive Spiking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101" name="Picture 5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44513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886200"/>
            <a:ext cx="44513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Clipping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125" name="Picture 5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133600"/>
            <a:ext cx="6362700" cy="3322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610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Take advantage of IRIS resources:</a:t>
            </a:r>
            <a:endParaRPr lang="en-US" dirty="0" smtClean="0">
              <a:solidFill>
                <a:srgbClr val="353298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6800" y="5715000"/>
            <a:ext cx="716280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 smtClean="0">
                <a:solidFill>
                  <a:schemeClr val="accent2"/>
                </a:solidFill>
                <a:latin typeface="Helvetica" charset="0"/>
              </a:rPr>
              <a:t>http://</a:t>
            </a:r>
            <a:r>
              <a:rPr lang="en-US" sz="3000" dirty="0" err="1" smtClean="0">
                <a:solidFill>
                  <a:schemeClr val="accent2"/>
                </a:solidFill>
                <a:latin typeface="Helvetica" charset="0"/>
              </a:rPr>
              <a:t>www.iris.edu/servlet/quackquery</a:t>
            </a:r>
            <a:r>
              <a:rPr lang="en-US" sz="3000" dirty="0" smtClean="0">
                <a:solidFill>
                  <a:schemeClr val="accent2"/>
                </a:solidFill>
                <a:latin typeface="Helvetica" charset="0"/>
              </a:rPr>
              <a:t>/</a:t>
            </a:r>
            <a:endParaRPr lang="en-US" b="1" dirty="0">
              <a:latin typeface="Helvetica" charset="0"/>
            </a:endParaRPr>
          </a:p>
        </p:txBody>
      </p:sp>
      <p:pic>
        <p:nvPicPr>
          <p:cNvPr id="6" name="Picture 5" descr="quac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8915400" cy="32689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2133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ARU:</a:t>
            </a:r>
            <a:endParaRPr lang="en-US" dirty="0" smtClean="0">
              <a:solidFill>
                <a:srgbClr val="353298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962400" cy="1828800"/>
          </a:xfrm>
        </p:spPr>
        <p:txBody>
          <a:bodyPr rIns="39688"/>
          <a:lstStyle/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Char char="§"/>
            </a:pPr>
            <a:r>
              <a:rPr lang="en-US" sz="2500" dirty="0" smtClean="0">
                <a:solidFill>
                  <a:srgbClr val="169898"/>
                </a:solidFill>
              </a:rPr>
              <a:t>Equipment relocated to new vault by EME staff</a:t>
            </a:r>
          </a:p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Char char="§"/>
            </a:pPr>
            <a:endParaRPr lang="en-US" sz="2500" dirty="0">
              <a:solidFill>
                <a:srgbClr val="169898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None/>
            </a:pPr>
            <a:endParaRPr lang="en-US" sz="2000" dirty="0">
              <a:solidFill>
                <a:srgbClr val="169898"/>
              </a:solidFill>
            </a:endParaRPr>
          </a:p>
        </p:txBody>
      </p:sp>
      <p:pic>
        <p:nvPicPr>
          <p:cNvPr id="9" name="Picture 8" descr="NGupgrades2010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8600"/>
            <a:ext cx="3733800" cy="2185494"/>
          </a:xfrm>
          <a:prstGeom prst="rect">
            <a:avLst/>
          </a:prstGeom>
        </p:spPr>
      </p:pic>
      <p:sp>
        <p:nvSpPr>
          <p:cNvPr id="33797" name="Rectangle 10"/>
          <p:cNvSpPr>
            <a:spLocks/>
          </p:cNvSpPr>
          <p:nvPr/>
        </p:nvSpPr>
        <p:spPr bwMode="auto">
          <a:xfrm flipV="1">
            <a:off x="5562600" y="533400"/>
            <a:ext cx="381000" cy="304800"/>
          </a:xfrm>
          <a:prstGeom prst="rect">
            <a:avLst/>
          </a:prstGeom>
          <a:solidFill>
            <a:srgbClr val="339966">
              <a:alpha val="34901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RU DSCF56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590800"/>
            <a:ext cx="5046133" cy="378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733800"/>
            <a:ext cx="2895600" cy="19936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2133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ARU:</a:t>
            </a:r>
            <a:endParaRPr lang="en-US" dirty="0" smtClean="0">
              <a:solidFill>
                <a:srgbClr val="353298"/>
              </a:solidFill>
            </a:endParaRPr>
          </a:p>
        </p:txBody>
      </p:sp>
      <p:pic>
        <p:nvPicPr>
          <p:cNvPr id="14" name="Picture 13" descr="ARU pdf_0006858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0"/>
            <a:ext cx="4476751" cy="3581400"/>
          </a:xfrm>
          <a:prstGeom prst="rect">
            <a:avLst/>
          </a:prstGeom>
        </p:spPr>
      </p:pic>
      <p:pic>
        <p:nvPicPr>
          <p:cNvPr id="15" name="Picture 14" descr="ARU pdf_0008824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1" y="1524000"/>
            <a:ext cx="4476749" cy="35814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6800" y="5715000"/>
            <a:ext cx="716280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 smtClean="0">
                <a:solidFill>
                  <a:schemeClr val="accent2"/>
                </a:solidFill>
                <a:latin typeface="Helvetica" charset="0"/>
              </a:rPr>
              <a:t>http://</a:t>
            </a:r>
            <a:r>
              <a:rPr lang="en-US" sz="3000" dirty="0" err="1" smtClean="0">
                <a:solidFill>
                  <a:schemeClr val="accent2"/>
                </a:solidFill>
                <a:latin typeface="Helvetica" charset="0"/>
              </a:rPr>
              <a:t>www.iris.edu/servlet/quackquery</a:t>
            </a:r>
            <a:r>
              <a:rPr lang="en-US" sz="3000" dirty="0" smtClean="0">
                <a:solidFill>
                  <a:schemeClr val="accent2"/>
                </a:solidFill>
                <a:latin typeface="Helvetica" charset="0"/>
              </a:rPr>
              <a:t>/</a:t>
            </a:r>
            <a:endParaRPr lang="en-US" b="1" dirty="0"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SN_4-2011_ma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14522" r="9558" b="22356"/>
          <a:stretch/>
        </p:blipFill>
        <p:spPr>
          <a:xfrm>
            <a:off x="118872" y="731520"/>
            <a:ext cx="8851392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8392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dirty="0" smtClean="0">
                <a:solidFill>
                  <a:srgbClr val="353298"/>
                </a:solidFill>
              </a:rPr>
              <a:t>Take advantage of other resources: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6019800"/>
            <a:ext cx="67818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chemeClr val="accent2"/>
                </a:solidFill>
                <a:latin typeface="Helvetica" charset="0"/>
                <a:hlinkClick r:id="rId3"/>
              </a:rPr>
              <a:t>http://www.ldeo.columbia.edu/~ekstrom/Projects/WQC//MONTHLY_HTML/V_2011111_rank.html</a:t>
            </a:r>
            <a:r>
              <a:rPr lang="en-US" sz="1200" dirty="0" smtClean="0">
                <a:solidFill>
                  <a:schemeClr val="accent2"/>
                </a:solidFill>
                <a:latin typeface="Helvetica" charset="0"/>
              </a:rPr>
              <a:t> </a:t>
            </a:r>
            <a:endParaRPr lang="en-US" sz="1200" b="1" dirty="0">
              <a:latin typeface="Helvetica" charset="0"/>
            </a:endParaRPr>
          </a:p>
        </p:txBody>
      </p:sp>
      <p:pic>
        <p:nvPicPr>
          <p:cNvPr id="3" name="Picture 2" descr="lde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8754072" cy="441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Text Box 1026"/>
          <p:cNvSpPr txBox="1">
            <a:spLocks noChangeArrowheads="1"/>
          </p:cNvSpPr>
          <p:nvPr/>
        </p:nvSpPr>
        <p:spPr bwMode="auto">
          <a:xfrm>
            <a:off x="1219200" y="2895600"/>
            <a:ext cx="7010400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chemeClr val="accent2"/>
                </a:solidFill>
                <a:latin typeface="Helvetica" charset="0"/>
              </a:rPr>
              <a:t>Checking that the metadata are correct…</a:t>
            </a:r>
          </a:p>
          <a:p>
            <a:pPr>
              <a:spcBef>
                <a:spcPct val="50000"/>
              </a:spcBef>
            </a:pPr>
            <a:endParaRPr lang="en-US" sz="3600" b="1" dirty="0">
              <a:solidFill>
                <a:schemeClr val="accent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Text Box 1028"/>
          <p:cNvSpPr txBox="1">
            <a:spLocks noChangeArrowheads="1"/>
          </p:cNvSpPr>
          <p:nvPr/>
        </p:nvSpPr>
        <p:spPr bwMode="auto">
          <a:xfrm>
            <a:off x="990600" y="5791200"/>
            <a:ext cx="71628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706"/>
                </a:solidFill>
                <a:latin typeface="Helvetica" charset="0"/>
              </a:rPr>
              <a:t>Traditional calibration procedures verified the DAS sensitivity and measured shape of system response.</a:t>
            </a:r>
            <a:endParaRPr lang="en-US" sz="2000" dirty="0">
              <a:solidFill>
                <a:srgbClr val="FFF706"/>
              </a:solidFill>
              <a:latin typeface="Helvetica" charset="0"/>
            </a:endParaRPr>
          </a:p>
        </p:txBody>
      </p:sp>
      <p:pic>
        <p:nvPicPr>
          <p:cNvPr id="7" name="Picture 6" descr="diagram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1600200"/>
            <a:ext cx="6858000" cy="88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33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FFF706"/>
                </a:solidFill>
                <a:latin typeface="Helvetica" charset="0"/>
              </a:rPr>
              <a:t>DC Calibration Test</a:t>
            </a:r>
            <a:endParaRPr lang="en-US" b="1" dirty="0">
              <a:solidFill>
                <a:srgbClr val="FFF706"/>
              </a:solidFill>
              <a:latin typeface="Helvetica" charset="0"/>
            </a:endParaRPr>
          </a:p>
        </p:txBody>
      </p:sp>
      <p:pic>
        <p:nvPicPr>
          <p:cNvPr id="3" name="Picture 2" descr="dcc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1882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bnuos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1"/>
            <a:ext cx="9677400" cy="747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1447800"/>
            <a:ext cx="3581400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706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Convolve model of sensor response with input</a:t>
            </a: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sz="2700" kern="0" noProof="0" dirty="0" smtClean="0">
                <a:solidFill>
                  <a:srgbClr val="FFF706"/>
                </a:solidFill>
                <a:latin typeface="+mn-lt"/>
                <a:ea typeface="+mn-ea"/>
                <a:cs typeface="+mn-cs"/>
                <a:sym typeface="Helvetica" charset="0"/>
              </a:rPr>
              <a:t>Compare observed output with model</a:t>
            </a: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700" b="0" i="0" u="none" strike="noStrike" kern="0" cap="none" spc="0" normalizeH="0" baseline="0" dirty="0" smtClean="0">
                <a:ln>
                  <a:noFill/>
                </a:ln>
                <a:solidFill>
                  <a:srgbClr val="FFF706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Iterate</a:t>
            </a:r>
            <a:r>
              <a:rPr kumimoji="0" lang="en-US" sz="2700" b="0" i="0" u="none" strike="noStrike" kern="0" cap="none" spc="0" normalizeH="0" dirty="0" smtClean="0">
                <a:ln>
                  <a:noFill/>
                </a:ln>
                <a:solidFill>
                  <a:srgbClr val="FFF706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 until fit acceptable</a:t>
            </a: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rgbClr val="FFF706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</p:txBody>
      </p:sp>
      <p:pic>
        <p:nvPicPr>
          <p:cNvPr id="10" name="Picture 9" descr="rbanalysi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-1905000"/>
            <a:ext cx="8001000" cy="1035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696200" cy="4343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rgbClr val="FFF706"/>
                </a:solidFill>
              </a:rPr>
              <a:t>Individual elements of recording systems are well calibrated, but overall system response may be in error.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2700" dirty="0" smtClean="0">
              <a:solidFill>
                <a:srgbClr val="FFF706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rgbClr val="FFF706"/>
                </a:solidFill>
              </a:rPr>
              <a:t>Independent recording system used to check the GSN system in place with no need to perturb </a:t>
            </a:r>
            <a:r>
              <a:rPr lang="en-US" sz="2700" i="1" dirty="0" smtClean="0">
                <a:solidFill>
                  <a:srgbClr val="FFF706"/>
                </a:solidFill>
              </a:rPr>
              <a:t>in situ </a:t>
            </a:r>
            <a:r>
              <a:rPr lang="en-US" sz="2700" dirty="0" smtClean="0">
                <a:solidFill>
                  <a:srgbClr val="FFF706"/>
                </a:solidFill>
              </a:rPr>
              <a:t>instruments.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2400" dirty="0">
              <a:solidFill>
                <a:srgbClr val="000090"/>
              </a:solidFill>
            </a:endParaRPr>
          </a:p>
          <a:p>
            <a:pPr marL="39688" indent="0">
              <a:lnSpc>
                <a:spcPct val="90000"/>
              </a:lnSpc>
              <a:buNone/>
            </a:pPr>
            <a:endParaRPr lang="en-US" sz="2700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FFF706"/>
                </a:solidFill>
                <a:latin typeface="Helvetica" charset="0"/>
              </a:rPr>
              <a:t>Seismometer calibration:</a:t>
            </a:r>
            <a:endParaRPr lang="en-US" b="1" dirty="0">
              <a:solidFill>
                <a:srgbClr val="FFF706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152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3581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38600"/>
            <a:ext cx="41910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700" dirty="0">
                <a:solidFill>
                  <a:srgbClr val="FFF706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Calibrate with independent, portable sensor: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495800" y="99060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39688" anchor="ctr"/>
          <a:lstStyle/>
          <a:p>
            <a:pPr marL="39688"/>
            <a:r>
              <a:rPr lang="en-US" sz="1900" dirty="0" err="1">
                <a:solidFill>
                  <a:srgbClr val="FFF706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Nanometrics</a:t>
            </a:r>
            <a:r>
              <a:rPr lang="en-US" sz="1900" dirty="0">
                <a:solidFill>
                  <a:srgbClr val="FFF706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 compact Trillium 120 and Taurus digitizer</a:t>
            </a:r>
            <a:endParaRPr lang="en-US" sz="3700" dirty="0">
              <a:solidFill>
                <a:srgbClr val="FFF706"/>
              </a:solidFill>
              <a:latin typeface="Helvetica" charset="0"/>
              <a:ea typeface="ヒラギノ角ゴ Pro W3" charset="0"/>
              <a:cs typeface="ヒラギノ角ゴ Pro W3" charset="0"/>
              <a:sym typeface="Helvetica" charset="0"/>
            </a:endParaRPr>
          </a:p>
        </p:txBody>
      </p:sp>
      <p:pic>
        <p:nvPicPr>
          <p:cNvPr id="7" name="Picture 4" descr="IMG_0142.jpg"/>
          <p:cNvPicPr>
            <a:picLocks noChangeAspect="1"/>
          </p:cNvPicPr>
          <p:nvPr/>
        </p:nvPicPr>
        <p:blipFill rotWithShape="1">
          <a:blip r:embed="rId5"/>
          <a:srcRect l="-115" t="10418" r="3595" b="-7813"/>
          <a:stretch/>
        </p:blipFill>
        <p:spPr bwMode="auto">
          <a:xfrm>
            <a:off x="5102352" y="3410712"/>
            <a:ext cx="2542032" cy="341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7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ct Trilliu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3714750" cy="4953000"/>
          </a:xfrm>
          <a:prstGeom prst="rect">
            <a:avLst/>
          </a:prstGeom>
        </p:spPr>
      </p:pic>
      <p:pic>
        <p:nvPicPr>
          <p:cNvPr id="3" name="Picture 2" descr="Compact Trillium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21521"/>
          <a:stretch/>
        </p:blipFill>
        <p:spPr>
          <a:xfrm>
            <a:off x="5486400" y="1676400"/>
            <a:ext cx="3038003" cy="2441448"/>
          </a:xfrm>
          <a:prstGeom prst="rect">
            <a:avLst/>
          </a:prstGeom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5334000" y="304800"/>
            <a:ext cx="388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700"/>
              </a:spcBef>
            </a:pPr>
            <a:r>
              <a:rPr lang="en-US" sz="2800" dirty="0" smtClean="0">
                <a:solidFill>
                  <a:srgbClr val="FFF706"/>
                </a:solidFill>
                <a:latin typeface="Helvetica" charset="0"/>
                <a:cs typeface="Helvetica" charset="0"/>
                <a:sym typeface="Helvetica" charset="0"/>
              </a:rPr>
              <a:t>APS used to measure orientation of Trillium</a:t>
            </a:r>
            <a:endParaRPr lang="en-US" sz="2800" dirty="0">
              <a:solidFill>
                <a:srgbClr val="FFF706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0600"/>
            <a:ext cx="3505200" cy="162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533400" y="5638800"/>
            <a:ext cx="464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700"/>
              </a:spcBef>
            </a:pPr>
            <a:r>
              <a:rPr lang="en-US" sz="2000" dirty="0" smtClean="0">
                <a:solidFill>
                  <a:srgbClr val="FFF706"/>
                </a:solidFill>
                <a:latin typeface="Helvetica" charset="0"/>
                <a:cs typeface="Helvetica" charset="0"/>
                <a:sym typeface="Helvetica" charset="0"/>
              </a:rPr>
              <a:t>Vault at II- ESK (</a:t>
            </a:r>
            <a:r>
              <a:rPr lang="en-US" sz="2000" dirty="0" err="1" smtClean="0">
                <a:solidFill>
                  <a:srgbClr val="FFF706"/>
                </a:solidFill>
                <a:latin typeface="Helvetica" charset="0"/>
                <a:cs typeface="Helvetica" charset="0"/>
                <a:sym typeface="Helvetica" charset="0"/>
              </a:rPr>
              <a:t>Eskdalemuir</a:t>
            </a:r>
            <a:r>
              <a:rPr lang="en-US" sz="2000" dirty="0" smtClean="0">
                <a:solidFill>
                  <a:srgbClr val="FFF706"/>
                </a:solidFill>
                <a:latin typeface="Helvetica" charset="0"/>
                <a:cs typeface="Helvetica" charset="0"/>
                <a:sym typeface="Helvetica" charset="0"/>
              </a:rPr>
              <a:t>, </a:t>
            </a:r>
            <a:r>
              <a:rPr lang="en-US" sz="2000" dirty="0" err="1" smtClean="0">
                <a:solidFill>
                  <a:srgbClr val="FFF706"/>
                </a:solidFill>
                <a:latin typeface="Helvetica" charset="0"/>
                <a:cs typeface="Helvetica" charset="0"/>
                <a:sym typeface="Helvetica" charset="0"/>
              </a:rPr>
              <a:t>Scoltland</a:t>
            </a:r>
            <a:r>
              <a:rPr lang="en-US" sz="2000" dirty="0" smtClean="0">
                <a:solidFill>
                  <a:srgbClr val="FFF706"/>
                </a:solidFill>
                <a:latin typeface="Helvetica" charset="0"/>
                <a:cs typeface="Helvetica" charset="0"/>
                <a:sym typeface="Helvetica" charset="0"/>
              </a:rPr>
              <a:t>)</a:t>
            </a:r>
            <a:endParaRPr lang="en-US" sz="2000" dirty="0">
              <a:solidFill>
                <a:srgbClr val="FFF706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38200" y="1447800"/>
            <a:ext cx="74676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Helvetica" charset="0"/>
              <a:buChar char="•"/>
              <a:defRPr sz="28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53298"/>
              </a:buClr>
              <a:buSzPct val="100000"/>
              <a:buFont typeface="Wingdings" charset="2"/>
              <a:buChar char="v"/>
              <a:defRPr sz="24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20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FFF706"/>
                </a:solidFill>
              </a:rPr>
              <a:t>Accurate determination of relative response of the common instruments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FFF706"/>
                </a:solidFill>
              </a:rPr>
              <a:t>Accurate determination of relative orientation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FFF706"/>
                </a:solidFill>
              </a:rPr>
              <a:t>2+ hours of </a:t>
            </a:r>
            <a:r>
              <a:rPr lang="en-US" dirty="0" err="1" smtClean="0">
                <a:solidFill>
                  <a:srgbClr val="FFF706"/>
                </a:solidFill>
              </a:rPr>
              <a:t>microseismic</a:t>
            </a:r>
            <a:r>
              <a:rPr lang="en-US" dirty="0" smtClean="0">
                <a:solidFill>
                  <a:srgbClr val="FFF706"/>
                </a:solidFill>
              </a:rPr>
              <a:t> background noise is sufficient for accurate reading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Text Box 2"/>
          <p:cNvSpPr txBox="1">
            <a:spLocks noChangeArrowheads="1"/>
          </p:cNvSpPr>
          <p:nvPr/>
        </p:nvSpPr>
        <p:spPr bwMode="auto">
          <a:xfrm>
            <a:off x="914400" y="4648200"/>
            <a:ext cx="2819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Helvetica" charset="0"/>
              </a:rPr>
              <a:t>Streckeisen STS-1</a:t>
            </a:r>
          </a:p>
        </p:txBody>
      </p:sp>
      <p:pic>
        <p:nvPicPr>
          <p:cNvPr id="6041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3810000" cy="34353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04165" name="Text Box 5"/>
          <p:cNvSpPr txBox="1">
            <a:spLocks noChangeArrowheads="1"/>
          </p:cNvSpPr>
          <p:nvPr/>
        </p:nvSpPr>
        <p:spPr bwMode="auto">
          <a:xfrm>
            <a:off x="5410200" y="5867400"/>
            <a:ext cx="3581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Helvetica" charset="0"/>
              </a:rPr>
              <a:t>Teledyne KS-54000-I</a:t>
            </a:r>
          </a:p>
        </p:txBody>
      </p:sp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457200" y="5562600"/>
            <a:ext cx="42672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2"/>
                </a:solidFill>
                <a:latin typeface="Helvetica" charset="0"/>
              </a:rPr>
              <a:t>Seismometers</a:t>
            </a:r>
          </a:p>
        </p:txBody>
      </p:sp>
      <p:pic>
        <p:nvPicPr>
          <p:cNvPr id="604167" name="Picture 7" descr="NIL"/>
          <p:cNvPicPr>
            <a:picLocks noChangeAspect="1" noChangeArrowheads="1"/>
          </p:cNvPicPr>
          <p:nvPr/>
        </p:nvPicPr>
        <p:blipFill>
          <a:blip r:embed="rId4">
            <a:lum bright="18000" contrast="-24000"/>
          </a:blip>
          <a:srcRect/>
          <a:stretch>
            <a:fillRect/>
          </a:stretch>
        </p:blipFill>
        <p:spPr bwMode="auto">
          <a:xfrm>
            <a:off x="5638800" y="1447800"/>
            <a:ext cx="2644775" cy="4191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8242300" cy="6369050"/>
          </a:xfrm>
          <a:prstGeom prst="rect">
            <a:avLst/>
          </a:prstGeom>
        </p:spPr>
      </p:pic>
      <p:sp>
        <p:nvSpPr>
          <p:cNvPr id="23554" name="Rectangle 2"/>
          <p:cNvSpPr>
            <a:spLocks/>
          </p:cNvSpPr>
          <p:nvPr/>
        </p:nvSpPr>
        <p:spPr bwMode="auto">
          <a:xfrm>
            <a:off x="1371600" y="5867400"/>
            <a:ext cx="629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2800" i="1" dirty="0">
                <a:solidFill>
                  <a:srgbClr val="FFF706"/>
                </a:solidFill>
                <a:latin typeface="Helvetica" charset="0"/>
                <a:cs typeface="Helvetica" charset="0"/>
                <a:sym typeface="Helvetica" charset="0"/>
              </a:rPr>
              <a:t>Sensor Calibration and Orientation</a:t>
            </a:r>
          </a:p>
        </p:txBody>
      </p:sp>
      <p:sp>
        <p:nvSpPr>
          <p:cNvPr id="23556" name="Rectangle 2"/>
          <p:cNvSpPr>
            <a:spLocks/>
          </p:cNvSpPr>
          <p:nvPr/>
        </p:nvSpPr>
        <p:spPr bwMode="auto">
          <a:xfrm>
            <a:off x="6553200" y="24384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Reference sensor</a:t>
            </a:r>
          </a:p>
        </p:txBody>
      </p:sp>
      <p:sp>
        <p:nvSpPr>
          <p:cNvPr id="23557" name="Rectangle 2"/>
          <p:cNvSpPr>
            <a:spLocks/>
          </p:cNvSpPr>
          <p:nvPr/>
        </p:nvSpPr>
        <p:spPr bwMode="auto">
          <a:xfrm>
            <a:off x="6629400" y="42672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Reference sensor</a:t>
            </a:r>
          </a:p>
        </p:txBody>
      </p:sp>
      <p:sp>
        <p:nvSpPr>
          <p:cNvPr id="23558" name="Rectangle 2"/>
          <p:cNvSpPr>
            <a:spLocks/>
          </p:cNvSpPr>
          <p:nvPr/>
        </p:nvSpPr>
        <p:spPr bwMode="auto">
          <a:xfrm>
            <a:off x="6629400" y="33528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3366FF"/>
                </a:solidFill>
                <a:latin typeface="Helvetica" charset="0"/>
                <a:cs typeface="Helvetica" charset="0"/>
                <a:sym typeface="Helvetica" charset="0"/>
              </a:rPr>
              <a:t>GSN sensor</a:t>
            </a:r>
          </a:p>
        </p:txBody>
      </p:sp>
      <p:sp>
        <p:nvSpPr>
          <p:cNvPr id="23559" name="Rectangle 2"/>
          <p:cNvSpPr>
            <a:spLocks/>
          </p:cNvSpPr>
          <p:nvPr/>
        </p:nvSpPr>
        <p:spPr bwMode="auto">
          <a:xfrm>
            <a:off x="6629400" y="14478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3366FF"/>
                </a:solidFill>
                <a:latin typeface="Helvetica" charset="0"/>
                <a:cs typeface="Helvetica" charset="0"/>
                <a:sym typeface="Helvetica" charset="0"/>
              </a:rPr>
              <a:t>GSN sensor</a:t>
            </a:r>
          </a:p>
        </p:txBody>
      </p:sp>
    </p:spTree>
    <p:extLst>
      <p:ext uri="{BB962C8B-B14F-4D97-AF65-F5344CB8AC3E}">
        <p14:creationId xmlns:p14="http://schemas.microsoft.com/office/powerpoint/2010/main" val="5817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64262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riz1 T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4953000" cy="3302000"/>
          </a:xfrm>
          <a:prstGeom prst="rect">
            <a:avLst/>
          </a:prstGeom>
        </p:spPr>
      </p:pic>
      <p:pic>
        <p:nvPicPr>
          <p:cNvPr id="4" name="Picture 3" descr="Shak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457200"/>
            <a:ext cx="3708400" cy="55626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4038600"/>
            <a:ext cx="44196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solidFill>
                  <a:srgbClr val="FFF706"/>
                </a:solidFill>
                <a:latin typeface="Helvetica" charset="0"/>
              </a:rPr>
              <a:t>Shaketable</a:t>
            </a:r>
            <a:r>
              <a:rPr lang="en-US" sz="4000" dirty="0" smtClean="0">
                <a:solidFill>
                  <a:srgbClr val="FFF706"/>
                </a:solidFill>
                <a:latin typeface="Helvetica" charset="0"/>
              </a:rPr>
              <a:t> at UCSD</a:t>
            </a:r>
            <a:endParaRPr lang="en-US" b="1" dirty="0">
              <a:solidFill>
                <a:srgbClr val="FFF706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38200" y="1447800"/>
            <a:ext cx="73914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Helvetica" charset="0"/>
              <a:buChar char="•"/>
              <a:defRPr sz="28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53298"/>
              </a:buClr>
              <a:buSzPct val="100000"/>
              <a:buFont typeface="Wingdings" charset="2"/>
              <a:buChar char="v"/>
              <a:defRPr sz="24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20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3600" dirty="0" smtClean="0">
                <a:solidFill>
                  <a:srgbClr val="FFF706"/>
                </a:solidFill>
              </a:rPr>
              <a:t>Effectiveness of the calibration program can be assessed using long period modes excited by large earthquakes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3600" dirty="0" smtClean="0">
              <a:solidFill>
                <a:srgbClr val="FFF706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3600" dirty="0" smtClean="0">
                <a:solidFill>
                  <a:srgbClr val="FFF706"/>
                </a:solidFill>
              </a:rPr>
              <a:t>First used by Davis et al. (2005)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7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 descr="Science 5 2005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32391" r="35614" b="30692"/>
          <a:stretch>
            <a:fillRect/>
          </a:stretch>
        </p:blipFill>
        <p:spPr bwMode="auto">
          <a:xfrm>
            <a:off x="762000" y="1295400"/>
            <a:ext cx="5334000" cy="4281488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696323" name="Text Box 3"/>
          <p:cNvSpPr txBox="1">
            <a:spLocks noChangeArrowheads="1"/>
          </p:cNvSpPr>
          <p:nvPr/>
        </p:nvSpPr>
        <p:spPr bwMode="auto">
          <a:xfrm>
            <a:off x="6400800" y="1676400"/>
            <a:ext cx="2438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706"/>
                </a:solidFill>
                <a:latin typeface="Helvetica" charset="0"/>
              </a:rPr>
              <a:t>Sumatra-Andaman earthquake excited many low frequency normal modes</a:t>
            </a:r>
          </a:p>
        </p:txBody>
      </p:sp>
      <p:sp>
        <p:nvSpPr>
          <p:cNvPr id="696324" name="Text Box 4"/>
          <p:cNvSpPr txBox="1">
            <a:spLocks noChangeArrowheads="1"/>
          </p:cNvSpPr>
          <p:nvPr/>
        </p:nvSpPr>
        <p:spPr bwMode="auto">
          <a:xfrm>
            <a:off x="1219200" y="5791200"/>
            <a:ext cx="4664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706"/>
                </a:solidFill>
                <a:latin typeface="Helvetica" charset="0"/>
              </a:rPr>
              <a:t>Figure from Park et al. (2004), courtesy G. </a:t>
            </a:r>
            <a:r>
              <a:rPr lang="en-US" sz="1400" dirty="0" err="1">
                <a:solidFill>
                  <a:srgbClr val="FFF706"/>
                </a:solidFill>
                <a:latin typeface="Helvetica" charset="0"/>
              </a:rPr>
              <a:t>Roult</a:t>
            </a:r>
            <a:endParaRPr lang="en-US" sz="1400" dirty="0">
              <a:solidFill>
                <a:srgbClr val="FFF706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57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2057400"/>
            <a:ext cx="2057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706"/>
                </a:solidFill>
                <a:latin typeface="Helvetica" charset="0"/>
              </a:rPr>
              <a:t>Distributions identify problematic responses…</a:t>
            </a:r>
            <a:endParaRPr lang="en-US" i="1" dirty="0">
              <a:solidFill>
                <a:srgbClr val="FFF706"/>
              </a:solidFill>
              <a:latin typeface="Helvetica" charset="0"/>
            </a:endParaRPr>
          </a:p>
        </p:txBody>
      </p:sp>
      <p:pic>
        <p:nvPicPr>
          <p:cNvPr id="7" name="Picture 6" descr="stat_distribag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457200"/>
            <a:ext cx="6248400" cy="80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mo_ag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2209800"/>
            <a:ext cx="8686800" cy="1124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l_ag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362200"/>
            <a:ext cx="9067800" cy="1173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391400" cy="4343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hlink"/>
                </a:solidFill>
              </a:rPr>
              <a:t>Tides are a continuous, constant </a:t>
            </a:r>
            <a:r>
              <a:rPr lang="en-US" sz="2400" dirty="0" smtClean="0">
                <a:solidFill>
                  <a:schemeClr val="hlink"/>
                </a:solidFill>
              </a:rPr>
              <a:t>signal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hlink"/>
                </a:solidFill>
              </a:rPr>
              <a:t>Tidal </a:t>
            </a:r>
            <a:r>
              <a:rPr lang="en-US" sz="2400" dirty="0">
                <a:solidFill>
                  <a:schemeClr val="hlink"/>
                </a:solidFill>
              </a:rPr>
              <a:t>amplitudes can be predicted to 1% accuracy </a:t>
            </a:r>
            <a:r>
              <a:rPr lang="en-US" sz="2400" dirty="0" smtClean="0">
                <a:solidFill>
                  <a:schemeClr val="hlink"/>
                </a:solidFill>
              </a:rPr>
              <a:t>globally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hlink"/>
                </a:solidFill>
              </a:rPr>
              <a:t>Tides </a:t>
            </a:r>
            <a:r>
              <a:rPr lang="en-US" sz="2400" dirty="0">
                <a:solidFill>
                  <a:schemeClr val="hlink"/>
                </a:solidFill>
              </a:rPr>
              <a:t>are observed at all times at</a:t>
            </a:r>
            <a:r>
              <a:rPr lang="en-US" sz="2400" dirty="0" smtClean="0">
                <a:solidFill>
                  <a:schemeClr val="hlink"/>
                </a:solidFill>
              </a:rPr>
              <a:t> most GSN stations</a:t>
            </a: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chemeClr val="accent2"/>
                </a:solidFill>
                <a:latin typeface="Helvetica" charset="0"/>
              </a:rPr>
              <a:t>Use the Earth’s tides:</a:t>
            </a:r>
            <a:endParaRPr lang="en-US" b="1" dirty="0"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42" name="Picture 2" descr="Fig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23863"/>
            <a:ext cx="8382000" cy="643413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xx2a_0001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990600"/>
            <a:ext cx="6934200" cy="5207000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2.AAK.I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179308" cy="3305556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400" y="4724400"/>
            <a:ext cx="71628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chemeClr val="accent2"/>
                </a:solidFill>
                <a:latin typeface="Helvetica" charset="0"/>
              </a:rPr>
              <a:t>A station well fit:</a:t>
            </a:r>
            <a:endParaRPr lang="en-US" b="1" dirty="0">
              <a:latin typeface="Helvetica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43000" y="3810000"/>
            <a:ext cx="71628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Helvetica" charset="0"/>
              </a:rPr>
              <a:t>Date</a:t>
            </a:r>
            <a:endParaRPr lang="en-US" sz="1800" b="1" dirty="0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4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131522" cy="3206282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400" y="4724400"/>
            <a:ext cx="71628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chemeClr val="accent2"/>
                </a:solidFill>
                <a:latin typeface="Helvetica" charset="0"/>
              </a:rPr>
              <a:t>A station poorly fit:</a:t>
            </a:r>
            <a:endParaRPr lang="en-US" b="1" dirty="0"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0" y="1676400"/>
            <a:ext cx="73914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Helvetica" charset="0"/>
              <a:buChar char="•"/>
              <a:defRPr sz="28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53298"/>
              </a:buClr>
              <a:buSzPct val="100000"/>
              <a:buFont typeface="Wingdings" charset="2"/>
              <a:buChar char="v"/>
              <a:defRPr sz="24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20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rgbClr val="FFF706"/>
                </a:solidFill>
              </a:rPr>
              <a:t>The GSN re-calibration program is progressing well with 64 / 153 station completed (42 %)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2700" dirty="0" smtClean="0">
              <a:solidFill>
                <a:srgbClr val="FFF706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rgbClr val="FFF706"/>
                </a:solidFill>
              </a:rPr>
              <a:t>The program is effective at improving both the accuracy and reliability of the response information published for the GSN network.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27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457200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706"/>
                </a:solidFill>
              </a:rPr>
              <a:t>Conclusions:</a:t>
            </a:r>
            <a:endParaRPr lang="en-US" sz="4400" dirty="0">
              <a:solidFill>
                <a:srgbClr val="FFF7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9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 descr="pi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990600"/>
            <a:ext cx="7239000" cy="4762500"/>
          </a:xfrm>
          <a:prstGeom prst="rect">
            <a:avLst/>
          </a:prstGeom>
          <a:noFill/>
        </p:spPr>
      </p:pic>
      <p:sp>
        <p:nvSpPr>
          <p:cNvPr id="600067" name="Text Box 3"/>
          <p:cNvSpPr txBox="1">
            <a:spLocks noChangeArrowheads="1"/>
          </p:cNvSpPr>
          <p:nvPr/>
        </p:nvSpPr>
        <p:spPr bwMode="auto">
          <a:xfrm>
            <a:off x="914400" y="5867400"/>
            <a:ext cx="8001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Helvetica" charset="0"/>
              </a:rPr>
              <a:t>Pier at the Scripps Institution of Oceanography, UCSD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41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Text Box 2"/>
          <p:cNvSpPr txBox="1">
            <a:spLocks noChangeArrowheads="1"/>
          </p:cNvSpPr>
          <p:nvPr/>
        </p:nvSpPr>
        <p:spPr bwMode="auto">
          <a:xfrm>
            <a:off x="457200" y="3962400"/>
            <a:ext cx="4495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Helvetica" charset="0"/>
              </a:rPr>
              <a:t>Solar power</a:t>
            </a:r>
          </a:p>
        </p:txBody>
      </p:sp>
      <p:pic>
        <p:nvPicPr>
          <p:cNvPr id="590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124200"/>
            <a:ext cx="3886200" cy="25320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590853" name="Text Box 5"/>
          <p:cNvSpPr txBox="1">
            <a:spLocks noChangeArrowheads="1"/>
          </p:cNvSpPr>
          <p:nvPr/>
        </p:nvSpPr>
        <p:spPr bwMode="auto">
          <a:xfrm>
            <a:off x="685800" y="4800600"/>
            <a:ext cx="25908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2"/>
                </a:solidFill>
                <a:latin typeface="Helvetica" charset="0"/>
              </a:rPr>
              <a:t>Power:</a:t>
            </a:r>
            <a:endParaRPr lang="en-US" sz="3600" b="1"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590854" name="Text Box 6"/>
          <p:cNvSpPr txBox="1">
            <a:spLocks noChangeArrowheads="1"/>
          </p:cNvSpPr>
          <p:nvPr/>
        </p:nvSpPr>
        <p:spPr bwMode="auto">
          <a:xfrm>
            <a:off x="5638800" y="2590800"/>
            <a:ext cx="3886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Helvetica" charset="0"/>
              </a:rPr>
              <a:t>Thermoelectricity</a:t>
            </a:r>
          </a:p>
        </p:txBody>
      </p:sp>
      <p:pic>
        <p:nvPicPr>
          <p:cNvPr id="590855" name="Picture 7" descr="IMG_0674"/>
          <p:cNvPicPr>
            <a:picLocks noChangeAspect="1" noChangeArrowheads="1"/>
          </p:cNvPicPr>
          <p:nvPr/>
        </p:nvPicPr>
        <p:blipFill>
          <a:blip r:embed="rId4"/>
          <a:srcRect l="22501" t="30000"/>
          <a:stretch>
            <a:fillRect/>
          </a:stretch>
        </p:blipFill>
        <p:spPr bwMode="auto">
          <a:xfrm>
            <a:off x="533400" y="1066800"/>
            <a:ext cx="426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80" name="Picture 4" descr="MBAR_sit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705600" y="3135923"/>
            <a:ext cx="2270760" cy="3493477"/>
          </a:xfrm>
          <a:noFill/>
          <a:ln/>
        </p:spPr>
      </p:pic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5105400"/>
            <a:ext cx="2787650" cy="762000"/>
          </a:xfrm>
          <a:noFill/>
          <a:ln w="12700">
            <a:miter lim="800000"/>
            <a:headEnd/>
            <a:tailEnd/>
          </a:ln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Telemetry links:</a:t>
            </a:r>
            <a:r>
              <a:rPr lang="en-US" sz="2400" dirty="0">
                <a:latin typeface="Book Antiqua" charset="0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95600" y="4876800"/>
            <a:ext cx="3124200" cy="1524000"/>
          </a:xfrm>
          <a:noFill/>
          <a:ln/>
        </p:spPr>
        <p:txBody>
          <a:bodyPr lIns="90488" tIns="44450" rIns="90488" bIns="44450"/>
          <a:lstStyle/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hlink"/>
                </a:solidFill>
              </a:rPr>
              <a:t>LAN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hlink"/>
                </a:solidFill>
              </a:rPr>
              <a:t>leased lines / VSATs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hlink"/>
                </a:solidFill>
              </a:rPr>
              <a:t>international dialing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hlink"/>
                </a:solidFill>
              </a:rPr>
              <a:t>local ISP</a:t>
            </a:r>
          </a:p>
        </p:txBody>
      </p:sp>
      <p:pic>
        <p:nvPicPr>
          <p:cNvPr id="5" name="Picture 4" descr="NRTS map 2010 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04800"/>
            <a:ext cx="7028837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64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5181600" y="381000"/>
            <a:ext cx="3486150" cy="490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89827" name="Text Box 3"/>
          <p:cNvSpPr txBox="1">
            <a:spLocks noChangeArrowheads="1"/>
          </p:cNvSpPr>
          <p:nvPr/>
        </p:nvSpPr>
        <p:spPr bwMode="auto">
          <a:xfrm>
            <a:off x="914400" y="1066800"/>
            <a:ext cx="37338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Helvetica" charset="0"/>
              </a:rPr>
              <a:t>Detecting problems you expect:</a:t>
            </a:r>
            <a:endParaRPr lang="en-US" b="1" dirty="0">
              <a:latin typeface="Helvetica" charset="0"/>
            </a:endParaRPr>
          </a:p>
        </p:txBody>
      </p:sp>
      <p:pic>
        <p:nvPicPr>
          <p:cNvPr id="5898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362200"/>
            <a:ext cx="3429000" cy="29781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29200" y="5638800"/>
            <a:ext cx="37338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(These computer programs written at UCSD.)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t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990600"/>
            <a:ext cx="3883025" cy="52578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33859" name="Text Box 3"/>
          <p:cNvSpPr txBox="1">
            <a:spLocks noChangeArrowheads="1"/>
          </p:cNvSpPr>
          <p:nvPr/>
        </p:nvSpPr>
        <p:spPr bwMode="auto">
          <a:xfrm>
            <a:off x="304800" y="3810000"/>
            <a:ext cx="3810000" cy="1200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Helvetica" charset="0"/>
              </a:rPr>
              <a:t>sample rate 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</a:rPr>
              <a:t>correction  (clocks on old systems are permitted to drift freely)</a:t>
            </a:r>
            <a:endParaRPr lang="en-US" b="1" dirty="0">
              <a:latin typeface="Helvetica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32004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chemeClr val="accent2"/>
                </a:solidFill>
                <a:latin typeface="Helvetica" charset="0"/>
              </a:rPr>
              <a:t>Verify Timing</a:t>
            </a:r>
            <a:endParaRPr lang="en-US" sz="4000" b="1" dirty="0"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50" name="Text Box 1030"/>
          <p:cNvSpPr txBox="1">
            <a:spLocks noChangeArrowheads="1"/>
          </p:cNvSpPr>
          <p:nvPr/>
        </p:nvSpPr>
        <p:spPr bwMode="auto">
          <a:xfrm>
            <a:off x="533400" y="1600200"/>
            <a:ext cx="2514600" cy="1708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  <a:latin typeface="Helvetica" charset="0"/>
              </a:rPr>
              <a:t>Timing check:</a:t>
            </a:r>
            <a:endParaRPr lang="en-US" b="1" dirty="0" smtClean="0">
              <a:solidFill>
                <a:schemeClr val="accent2"/>
              </a:solidFill>
              <a:latin typeface="Helvetica" charset="0"/>
            </a:endParaRP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(We make use of earthquake locations announced by USGS NEIC.)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pic>
        <p:nvPicPr>
          <p:cNvPr id="2" name="Picture 1" descr="yy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68" y="0"/>
            <a:ext cx="5299364" cy="6858000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48200" y="762000"/>
            <a:ext cx="152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Quake 1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0" y="2667000"/>
            <a:ext cx="152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Quake 2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48200" y="4724400"/>
            <a:ext cx="152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Quake 3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2">
  <a:themeElements>
    <a:clrScheme name="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2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D:\iris\GSN Review 2002\template2.ppt</Template>
  <TotalTime>0</TotalTime>
  <Pages>1</Pages>
  <Words>527</Words>
  <Application>Microsoft Macintosh PowerPoint</Application>
  <PresentationFormat>On-screen Show (4:3)</PresentationFormat>
  <Paragraphs>113</Paragraphs>
  <Slides>44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template2</vt:lpstr>
      <vt:lpstr>Data Quality Control of  IRIS/IDA GSN Data  IRIS Metadata Workshop January12, 2012  Peter Davis Project IDA Scripps Institution of Oceanography University of California, San Diego</vt:lpstr>
      <vt:lpstr>PowerPoint Presentation</vt:lpstr>
      <vt:lpstr>PowerPoint Presentation</vt:lpstr>
      <vt:lpstr>PowerPoint Presentation</vt:lpstr>
      <vt:lpstr>PowerPoint Presentation</vt:lpstr>
      <vt:lpstr>Telemetry links: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Seismometer masses saturated</vt:lpstr>
      <vt:lpstr>Excessive Spiking</vt:lpstr>
      <vt:lpstr>Clipping </vt:lpstr>
      <vt:lpstr>Take advantage of IRIS resources:</vt:lpstr>
      <vt:lpstr>ARU:</vt:lpstr>
      <vt:lpstr>ARU:</vt:lpstr>
      <vt:lpstr>Take advantage of other resources: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Calibrate with independent, portable sensor: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SCGSN Nov-96</dc:title>
  <dc:subject/>
  <dc:creator/>
  <cp:keywords/>
  <dc:description/>
  <cp:lastModifiedBy/>
  <cp:revision>387</cp:revision>
  <cp:lastPrinted>1999-10-11T21:48:27Z</cp:lastPrinted>
  <dcterms:created xsi:type="dcterms:W3CDTF">2010-07-28T20:31:19Z</dcterms:created>
  <dcterms:modified xsi:type="dcterms:W3CDTF">2011-12-16T00:30:52Z</dcterms:modified>
</cp:coreProperties>
</file>